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8" r:id="rId1"/>
    <p:sldMasterId id="2147483780" r:id="rId2"/>
  </p:sldMasterIdLst>
  <p:notesMasterIdLst>
    <p:notesMasterId r:id="rId30"/>
  </p:notesMasterIdLst>
  <p:sldIdLst>
    <p:sldId id="256" r:id="rId3"/>
    <p:sldId id="260" r:id="rId4"/>
    <p:sldId id="257" r:id="rId5"/>
    <p:sldId id="258" r:id="rId6"/>
    <p:sldId id="264" r:id="rId7"/>
    <p:sldId id="280" r:id="rId8"/>
    <p:sldId id="265" r:id="rId9"/>
    <p:sldId id="266" r:id="rId10"/>
    <p:sldId id="285" r:id="rId11"/>
    <p:sldId id="267" r:id="rId12"/>
    <p:sldId id="268" r:id="rId13"/>
    <p:sldId id="284" r:id="rId14"/>
    <p:sldId id="272" r:id="rId15"/>
    <p:sldId id="270" r:id="rId16"/>
    <p:sldId id="269" r:id="rId17"/>
    <p:sldId id="271" r:id="rId18"/>
    <p:sldId id="281" r:id="rId19"/>
    <p:sldId id="282" r:id="rId20"/>
    <p:sldId id="283" r:id="rId21"/>
    <p:sldId id="259" r:id="rId22"/>
    <p:sldId id="275" r:id="rId23"/>
    <p:sldId id="276" r:id="rId24"/>
    <p:sldId id="277" r:id="rId25"/>
    <p:sldId id="278" r:id="rId26"/>
    <p:sldId id="279" r:id="rId27"/>
    <p:sldId id="274" r:id="rId28"/>
    <p:sldId id="26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BBEEF1E-F028-413A-8B0C-B013A368F42E}" type="datetimeFigureOut">
              <a:rPr lang="he-IL" smtClean="0"/>
              <a:t>י"ט/טבת/תשפ"א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92C1276-F6DA-4968-AB60-F4253F9E2325}" type="slidenum">
              <a:rPr lang="he-IL" smtClean="0"/>
              <a:t>‹#›</a:t>
            </a:fld>
            <a:endParaRPr lang="he-IL"/>
          </a:p>
        </p:txBody>
      </p:sp>
    </p:spTree>
    <p:extLst>
      <p:ext uri="{BB962C8B-B14F-4D97-AF65-F5344CB8AC3E}">
        <p14:creationId xmlns:p14="http://schemas.microsoft.com/office/powerpoint/2010/main" val="370032755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6D85D1A-0B58-4F2B-9AD2-E5DEB008FE57}" type="datetime8">
              <a:rPr lang="he-IL" smtClean="0"/>
              <a:t>03 ינואר 21</a:t>
            </a:fld>
            <a:endParaRPr lang="he-IL"/>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1E851D8-99C0-43C8-9AD4-C0AEE8BF07E5}"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394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85D2E80-22DC-4736-B440-1503A12EB6C4}" type="datetime8">
              <a:rPr lang="he-IL" smtClean="0"/>
              <a:t>03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09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57A8562-57EC-421F-91DC-6101C976D351}" type="datetime8">
              <a:rPr lang="he-IL" smtClean="0"/>
              <a:t>03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826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6D85D1A-0B58-4F2B-9AD2-E5DEB008FE57}" type="datetime8">
              <a:rPr lang="he-IL" smtClean="0"/>
              <a:t>03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1162142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C4EF372-243C-4E52-AC8E-5673D8CE05B1}" type="datetime8">
              <a:rPr lang="he-IL" smtClean="0"/>
              <a:t>03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2943480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9FA5E67-BC82-41BE-97A4-F3350E4A5EE9}" type="datetime8">
              <a:rPr lang="he-IL" smtClean="0"/>
              <a:t>03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2981246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48F7AB1-DA93-425A-80B8-1369DB1497F0}" type="datetime8">
              <a:rPr lang="he-IL" smtClean="0"/>
              <a:t>03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2788439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7D17B443-4205-4AFB-8753-9CF74141A362}" type="datetime8">
              <a:rPr lang="he-IL" smtClean="0"/>
              <a:t>03 ינואר 21</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3291654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A4050A91-5FEA-4832-A7B8-AD7EA391A7DF}" type="datetime8">
              <a:rPr lang="he-IL" smtClean="0"/>
              <a:t>03 ינואר 21</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2362518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A42E54-0C9F-4567-852E-C003769C5D6E}" type="datetime8">
              <a:rPr lang="he-IL" smtClean="0"/>
              <a:t>03 ינואר 21</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3742103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08C9468-542C-4662-A9DF-E4A2BEB73FB4}" type="datetime8">
              <a:rPr lang="he-IL" smtClean="0"/>
              <a:t>03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1481443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C4EF372-243C-4E52-AC8E-5673D8CE05B1}" type="datetime8">
              <a:rPr lang="he-IL" smtClean="0"/>
              <a:t>03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582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A52F5CB5-5F61-47A8-A537-6A3DAEA2CBE4}" type="datetime8">
              <a:rPr lang="he-IL" smtClean="0"/>
              <a:t>03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1389726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85D2E80-22DC-4736-B440-1503A12EB6C4}" type="datetime8">
              <a:rPr lang="he-IL" smtClean="0"/>
              <a:t>03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3771735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57A8562-57EC-421F-91DC-6101C976D351}" type="datetime8">
              <a:rPr lang="he-IL" smtClean="0"/>
              <a:t>03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33108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9FA5E67-BC82-41BE-97A4-F3350E4A5EE9}" type="datetime8">
              <a:rPr lang="he-IL" smtClean="0"/>
              <a:t>03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6163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48F7AB1-DA93-425A-80B8-1369DB1497F0}" type="datetime8">
              <a:rPr lang="he-IL" smtClean="0"/>
              <a:t>03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4840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7D17B443-4205-4AFB-8753-9CF74141A362}" type="datetime8">
              <a:rPr lang="he-IL" smtClean="0"/>
              <a:t>03 ינואר 21</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1E851D8-99C0-43C8-9AD4-C0AEE8BF07E5}"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886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A4050A91-5FEA-4832-A7B8-AD7EA391A7DF}" type="datetime8">
              <a:rPr lang="he-IL" smtClean="0"/>
              <a:t>03 ינואר 21</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1E851D8-99C0-43C8-9AD4-C0AEE8BF07E5}"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8401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A42E54-0C9F-4567-852E-C003769C5D6E}" type="datetime8">
              <a:rPr lang="he-IL" smtClean="0"/>
              <a:t>03 ינואר 21</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4259721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08C9468-542C-4662-A9DF-E4A2BEB73FB4}" type="datetime8">
              <a:rPr lang="he-IL" smtClean="0"/>
              <a:t>03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3476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52F5CB5-5F61-47A8-A537-6A3DAEA2CBE4}" type="datetime8">
              <a:rPr lang="he-IL" smtClean="0"/>
              <a:t>03 ינואר 21</a:t>
            </a:fld>
            <a:endParaRPr lang="he-IL"/>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25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3CFC1C6-655E-485E-A815-1B1CD43A1FF1}" type="datetime8">
              <a:rPr lang="he-IL" smtClean="0"/>
              <a:t>03 ינואר 21</a:t>
            </a:fld>
            <a:endParaRPr lang="he-IL"/>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1E851D8-99C0-43C8-9AD4-C0AEE8BF07E5}"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75493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FC1C6-655E-485E-A815-1B1CD43A1FF1}" type="datetime8">
              <a:rPr lang="he-IL" smtClean="0"/>
              <a:t>03 ינואר 21</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851D8-99C0-43C8-9AD4-C0AEE8BF07E5}" type="slidenum">
              <a:rPr lang="he-IL" smtClean="0"/>
              <a:t>‹#›</a:t>
            </a:fld>
            <a:endParaRPr lang="he-IL"/>
          </a:p>
        </p:txBody>
      </p:sp>
    </p:spTree>
    <p:extLst>
      <p:ext uri="{BB962C8B-B14F-4D97-AF65-F5344CB8AC3E}">
        <p14:creationId xmlns:p14="http://schemas.microsoft.com/office/powerpoint/2010/main" val="180672011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11000" b="-111000"/>
          </a:stretch>
        </a:blip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F688310F-604E-4D4C-9254-F9CBEE7A0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057" y="476829"/>
            <a:ext cx="3291881" cy="3291881"/>
          </a:xfrm>
          <a:prstGeom prst="rect">
            <a:avLst/>
          </a:prstGeom>
        </p:spPr>
      </p:pic>
      <p:sp>
        <p:nvSpPr>
          <p:cNvPr id="6" name="תיבת טקסט 5">
            <a:extLst>
              <a:ext uri="{FF2B5EF4-FFF2-40B4-BE49-F238E27FC236}">
                <a16:creationId xmlns:a16="http://schemas.microsoft.com/office/drawing/2014/main" id="{C1E5946F-E431-441C-9600-759430215A15}"/>
              </a:ext>
            </a:extLst>
          </p:cNvPr>
          <p:cNvSpPr txBox="1"/>
          <p:nvPr/>
        </p:nvSpPr>
        <p:spPr>
          <a:xfrm>
            <a:off x="3486441" y="3768710"/>
            <a:ext cx="5219114" cy="1938992"/>
          </a:xfrm>
          <a:prstGeom prst="rect">
            <a:avLst/>
          </a:prstGeom>
          <a:noFill/>
        </p:spPr>
        <p:txBody>
          <a:bodyPr wrap="square" rtlCol="1">
            <a:spAutoFit/>
          </a:bodyPr>
          <a:lstStyle/>
          <a:p>
            <a:pPr algn="ctr"/>
            <a:r>
              <a:rPr lang="en-US" sz="3000" b="1" dirty="0">
                <a:solidFill>
                  <a:srgbClr val="002060"/>
                </a:solidFill>
                <a:latin typeface="Algerian" panose="04020705040A02060702" pitchFamily="82" charset="0"/>
                <a:cs typeface="Calibri Light" panose="020F0302020204030204" pitchFamily="34" charset="0"/>
              </a:rPr>
              <a:t>Tal Goldberg</a:t>
            </a:r>
          </a:p>
          <a:p>
            <a:pPr algn="ctr"/>
            <a:r>
              <a:rPr lang="en-US" sz="3000" b="1" dirty="0">
                <a:solidFill>
                  <a:srgbClr val="002060"/>
                </a:solidFill>
                <a:latin typeface="Algerian" panose="04020705040A02060702" pitchFamily="82" charset="0"/>
                <a:cs typeface="Calibri Light" panose="020F0302020204030204" pitchFamily="34" charset="0"/>
              </a:rPr>
              <a:t>Avichai Israeli</a:t>
            </a:r>
          </a:p>
          <a:p>
            <a:pPr algn="ctr"/>
            <a:r>
              <a:rPr lang="en-US" sz="3000" b="1" dirty="0">
                <a:solidFill>
                  <a:srgbClr val="002060"/>
                </a:solidFill>
                <a:latin typeface="Algerian" panose="04020705040A02060702" pitchFamily="82" charset="0"/>
                <a:cs typeface="Calibri Light" panose="020F0302020204030204" pitchFamily="34" charset="0"/>
              </a:rPr>
              <a:t>Maxim raykher</a:t>
            </a:r>
          </a:p>
          <a:p>
            <a:pPr algn="ctr" rtl="0"/>
            <a:r>
              <a:rPr lang="en-US" sz="3000" b="1" dirty="0">
                <a:solidFill>
                  <a:srgbClr val="002060"/>
                </a:solidFill>
                <a:latin typeface="Algerian" panose="04020705040A02060702" pitchFamily="82" charset="0"/>
                <a:cs typeface="Calibri Light" panose="020F0302020204030204" pitchFamily="34" charset="0"/>
              </a:rPr>
              <a:t>Elchanan Mahatsri</a:t>
            </a:r>
            <a:endParaRPr lang="he-IL" sz="3000" b="1" dirty="0">
              <a:solidFill>
                <a:srgbClr val="002060"/>
              </a:solidFill>
              <a:latin typeface="Algerian" panose="04020705040A02060702" pitchFamily="82" charset="0"/>
              <a:cs typeface="Calibri Light" panose="020F0302020204030204" pitchFamily="34" charset="0"/>
            </a:endParaRPr>
          </a:p>
        </p:txBody>
      </p:sp>
      <p:sp>
        <p:nvSpPr>
          <p:cNvPr id="2" name="מלבן 1">
            <a:extLst>
              <a:ext uri="{FF2B5EF4-FFF2-40B4-BE49-F238E27FC236}">
                <a16:creationId xmlns:a16="http://schemas.microsoft.com/office/drawing/2014/main" id="{CCEAE5D9-AF59-46EC-8A13-0B9150CC7226}"/>
              </a:ext>
            </a:extLst>
          </p:cNvPr>
          <p:cNvSpPr/>
          <p:nvPr/>
        </p:nvSpPr>
        <p:spPr>
          <a:xfrm>
            <a:off x="0" y="6381171"/>
            <a:ext cx="4754797" cy="430887"/>
          </a:xfrm>
          <a:prstGeom prst="rect">
            <a:avLst/>
          </a:prstGeom>
        </p:spPr>
        <p:txBody>
          <a:bodyPr wrap="square">
            <a:spAutoFit/>
          </a:bodyPr>
          <a:lstStyle/>
          <a:p>
            <a:r>
              <a:rPr lang="en-US" sz="2200" dirty="0"/>
              <a:t>https://github.com/elci98/Roomies</a:t>
            </a:r>
            <a:endParaRPr lang="he-IL" sz="2200" dirty="0"/>
          </a:p>
        </p:txBody>
      </p:sp>
    </p:spTree>
    <p:extLst>
      <p:ext uri="{BB962C8B-B14F-4D97-AF65-F5344CB8AC3E}">
        <p14:creationId xmlns:p14="http://schemas.microsoft.com/office/powerpoint/2010/main" val="75669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5877553" y="1014375"/>
            <a:ext cx="5818800"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הצטרפות לדירה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4247317"/>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לאחר לחיצה על הקישור שנשלח בהודעה האפליקציה תיפתח למשתמש ישירות לדף ההרשמה וכאשר הרישום יבוצע בהצלחה הוא יגיד לדף הזה עם 'קוד דירה' שכבר מוזן.</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ניתן גם להזין את הקוד ידנית (למכשירים עם חסימת הודעות/ללא </a:t>
            </a:r>
            <a:r>
              <a:rPr lang="en-US" dirty="0">
                <a:latin typeface="Arial" panose="020B0604020202020204" pitchFamily="34" charset="0"/>
                <a:cs typeface="Arial" panose="020B0604020202020204" pitchFamily="34" charset="0"/>
              </a:rPr>
              <a:t>SIM</a:t>
            </a:r>
            <a:r>
              <a:rPr lang="he-IL" dirty="0">
                <a:latin typeface="Arial" panose="020B0604020202020204" pitchFamily="34" charset="0"/>
                <a:cs typeface="Arial" panose="020B0604020202020204" pitchFamily="34" charset="0"/>
              </a:rPr>
              <a:t> וכו')</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נשים לב שלא ניתן להצטרף ללא בדיקת 'קוד דירה' תקין.</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8" name="תמונה 7">
            <a:extLst>
              <a:ext uri="{FF2B5EF4-FFF2-40B4-BE49-F238E27FC236}">
                <a16:creationId xmlns:a16="http://schemas.microsoft.com/office/drawing/2014/main" id="{06A4A271-CE56-49C7-82E7-D35E32FA0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38" y="674702"/>
            <a:ext cx="2532579" cy="5627953"/>
          </a:xfrm>
          <a:prstGeom prst="rect">
            <a:avLst/>
          </a:prstGeom>
        </p:spPr>
      </p:pic>
      <p:pic>
        <p:nvPicPr>
          <p:cNvPr id="10" name="תמונה 9">
            <a:extLst>
              <a:ext uri="{FF2B5EF4-FFF2-40B4-BE49-F238E27FC236}">
                <a16:creationId xmlns:a16="http://schemas.microsoft.com/office/drawing/2014/main" id="{AFC22464-2E52-4DD7-BAEA-8F9528295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512" y="674704"/>
            <a:ext cx="2532578" cy="5627951"/>
          </a:xfrm>
          <a:prstGeom prst="rect">
            <a:avLst/>
          </a:prstGeom>
        </p:spPr>
      </p:pic>
    </p:spTree>
    <p:extLst>
      <p:ext uri="{BB962C8B-B14F-4D97-AF65-F5344CB8AC3E}">
        <p14:creationId xmlns:p14="http://schemas.microsoft.com/office/powerpoint/2010/main" val="384700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4092605" y="1005498"/>
            <a:ext cx="7486835"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דף ראשי-משתמש רגיל</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096000" y="2105918"/>
            <a:ext cx="5180633" cy="5355312"/>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לאחר הצטרפות לדירה המשתמש יראה את הדף הזה ובו הוא יכול לראות את שם הדירה ורשימת השותפים עם המאזן שלו עם כל אחד מהם (ירוק זכות-אדום חוב).</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ישנם 2 תפריטים במסך הראשי, התפריט העליון נותן גישה להוספת תשלום חדש ופירוט היסטוריית ההוצאות עד עכשיו. והתפריט התחתון נותן גישה לשינוי פרטיים אישיים והצגת מאזן משוקלל.</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בדף זה יוצג למנהל הרשאות נוספות. (נראה בהמשך)</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6" name="תמונה 5">
            <a:extLst>
              <a:ext uri="{FF2B5EF4-FFF2-40B4-BE49-F238E27FC236}">
                <a16:creationId xmlns:a16="http://schemas.microsoft.com/office/drawing/2014/main" id="{1A0EBDD9-4D8B-460C-AC13-2D174EB89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436" y="162662"/>
            <a:ext cx="2841684" cy="6314853"/>
          </a:xfrm>
          <a:prstGeom prst="rect">
            <a:avLst/>
          </a:prstGeom>
        </p:spPr>
      </p:pic>
    </p:spTree>
    <p:extLst>
      <p:ext uri="{BB962C8B-B14F-4D97-AF65-F5344CB8AC3E}">
        <p14:creationId xmlns:p14="http://schemas.microsoft.com/office/powerpoint/2010/main" val="287125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8265110" y="1032131"/>
            <a:ext cx="3160451"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דף ראשי</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693319"/>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בתפריט הראשי התחתון יוכל המשתמש לעבור ללשונית </a:t>
            </a:r>
            <a:r>
              <a:rPr lang="en-US" dirty="0">
                <a:latin typeface="Arial" panose="020B0604020202020204" pitchFamily="34" charset="0"/>
                <a:cs typeface="Arial" panose="020B0604020202020204" pitchFamily="34" charset="0"/>
              </a:rPr>
              <a:t>Balance</a:t>
            </a:r>
            <a:r>
              <a:rPr lang="he-IL" dirty="0">
                <a:latin typeface="Arial" panose="020B0604020202020204" pitchFamily="34" charset="0"/>
                <a:cs typeface="Arial" panose="020B0604020202020204" pitchFamily="34" charset="0"/>
              </a:rPr>
              <a:t> ובו יראה את המאזן (חוב/זכות) הכללי שלו מכל השותפים יחד.</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בלשונית </a:t>
            </a:r>
            <a:r>
              <a:rPr lang="en-US" dirty="0">
                <a:latin typeface="Arial" panose="020B0604020202020204" pitchFamily="34" charset="0"/>
                <a:cs typeface="Arial" panose="020B0604020202020204" pitchFamily="34" charset="0"/>
              </a:rPr>
              <a:t>Account</a:t>
            </a:r>
            <a:r>
              <a:rPr lang="he-IL" dirty="0">
                <a:latin typeface="Arial" panose="020B0604020202020204" pitchFamily="34" charset="0"/>
                <a:cs typeface="Arial" panose="020B0604020202020204" pitchFamily="34" charset="0"/>
              </a:rPr>
              <a:t> המשתמש יוכל לשנות את פרטי ההתקשרות שלו ואת שמו וכמובן להחליף סיסמה.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descr="תמונה שמכילה טקסט, צילום מסך&#10;&#10;התיאור נוצר באופן אוטומטי">
            <a:extLst>
              <a:ext uri="{FF2B5EF4-FFF2-40B4-BE49-F238E27FC236}">
                <a16:creationId xmlns:a16="http://schemas.microsoft.com/office/drawing/2014/main" id="{6C61697A-B1F6-40E5-87E9-28D515421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95" y="201966"/>
            <a:ext cx="2792471" cy="6205492"/>
          </a:xfrm>
          <a:prstGeom prst="rect">
            <a:avLst/>
          </a:prstGeom>
        </p:spPr>
      </p:pic>
      <p:pic>
        <p:nvPicPr>
          <p:cNvPr id="7" name="תמונה 6" descr="תמונה שמכילה טקסט, צילום מסך&#10;&#10;התיאור נוצר באופן אוטומטי">
            <a:extLst>
              <a:ext uri="{FF2B5EF4-FFF2-40B4-BE49-F238E27FC236}">
                <a16:creationId xmlns:a16="http://schemas.microsoft.com/office/drawing/2014/main" id="{AAD02876-B85A-4EE7-A20E-386EA0809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131" y="201967"/>
            <a:ext cx="2792471" cy="6205491"/>
          </a:xfrm>
          <a:prstGeom prst="rect">
            <a:avLst/>
          </a:prstGeom>
        </p:spPr>
      </p:pic>
    </p:spTree>
    <p:extLst>
      <p:ext uri="{BB962C8B-B14F-4D97-AF65-F5344CB8AC3E}">
        <p14:creationId xmlns:p14="http://schemas.microsoft.com/office/powerpoint/2010/main" val="306891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6785982" y="1005498"/>
            <a:ext cx="4536489"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הוספת תשלום</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970318"/>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כאשר לוחצים על + עוברים לדף המאפשר להוסיף תשלום. נצטרך רשום את סכום התשלום ותאריך הרכישה.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rPr>
              <a:t>בנוסף יוצג </a:t>
            </a:r>
            <a:r>
              <a:rPr lang="en-US" dirty="0">
                <a:latin typeface="Arial" panose="020B0604020202020204" pitchFamily="34" charset="0"/>
              </a:rPr>
              <a:t>spinner</a:t>
            </a:r>
            <a:r>
              <a:rPr lang="he-IL" dirty="0">
                <a:latin typeface="Arial" panose="020B0604020202020204" pitchFamily="34" charset="0"/>
              </a:rPr>
              <a:t> על מנת לציין את סיבת התשלום וגם </a:t>
            </a:r>
            <a:r>
              <a:rPr lang="en-US" dirty="0">
                <a:latin typeface="Arial" panose="020B0604020202020204" pitchFamily="34" charset="0"/>
              </a:rPr>
              <a:t> </a:t>
            </a:r>
            <a:r>
              <a:rPr lang="en-US" dirty="0" err="1">
                <a:latin typeface="Arial" panose="020B0604020202020204" pitchFamily="34" charset="0"/>
                <a:cs typeface="Arial" panose="020B0604020202020204" pitchFamily="34" charset="0"/>
              </a:rPr>
              <a:t>ListWiew</a:t>
            </a:r>
            <a:r>
              <a:rPr lang="he-IL" dirty="0">
                <a:latin typeface="Arial" panose="020B0604020202020204" pitchFamily="34" charset="0"/>
                <a:cs typeface="Arial" panose="020B0604020202020204" pitchFamily="34" charset="0"/>
              </a:rPr>
              <a:t>המכיל את רשימת השותפים בדירה</a:t>
            </a:r>
            <a:r>
              <a:rPr lang="he-IL" dirty="0">
                <a:latin typeface="Arial" panose="020B0604020202020204" pitchFamily="34" charset="0"/>
              </a:rPr>
              <a:t> ונוכל לבחור את מי שצריך לחלוק בתשלום.</a:t>
            </a:r>
            <a:endParaRPr lang="he-IL" dirty="0"/>
          </a:p>
          <a:p>
            <a:pPr lvl="1"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בסיום התשלום יכנס למאזן האישי של כל שותף והתשלום יישמר בהיסטוריית התשלומים לצורך מעקב ההוצאות.</a:t>
            </a:r>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E34612FF-6851-49A4-99EE-441705D41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600955"/>
            <a:ext cx="2545240" cy="5656089"/>
          </a:xfrm>
          <a:prstGeom prst="rect">
            <a:avLst/>
          </a:prstGeom>
        </p:spPr>
      </p:pic>
      <p:pic>
        <p:nvPicPr>
          <p:cNvPr id="7" name="תמונה 6">
            <a:extLst>
              <a:ext uri="{FF2B5EF4-FFF2-40B4-BE49-F238E27FC236}">
                <a16:creationId xmlns:a16="http://schemas.microsoft.com/office/drawing/2014/main" id="{65A24D56-8AD2-440F-B0D1-42D729137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17" y="600954"/>
            <a:ext cx="2545241" cy="5656091"/>
          </a:xfrm>
          <a:prstGeom prst="rect">
            <a:avLst/>
          </a:prstGeom>
        </p:spPr>
      </p:pic>
    </p:spTree>
    <p:extLst>
      <p:ext uri="{BB962C8B-B14F-4D97-AF65-F5344CB8AC3E}">
        <p14:creationId xmlns:p14="http://schemas.microsoft.com/office/powerpoint/2010/main" val="29642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9285076" y="1005498"/>
            <a:ext cx="2212825" cy="938719"/>
          </a:xfrm>
          <a:prstGeom prst="rect">
            <a:avLst/>
          </a:prstGeom>
          <a:noFill/>
        </p:spPr>
        <p:txBody>
          <a:bodyPr wrap="square" lIns="91440" tIns="45720" rIns="91440" bIns="45720">
            <a:spAutoFit/>
          </a:bodyPr>
          <a:lstStyle/>
          <a:p>
            <a:pPr algn="ctr"/>
            <a:r>
              <a:rPr lang="he-IL" sz="55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מידע</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2" y="2159184"/>
            <a:ext cx="5180633" cy="4801314"/>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rPr>
              <a:t>כאשר לוחצים על ! עוברים לדף המאפשר לראות את כל היסטוריית התשלומים ולכל תשלום את כל פרטיו (מבצע הרכישה, התאריך שבו בוצעה, הקטגוריה ושמות השותפים שהתחלקו). </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המשתמש יוכל להציג רק רכישות שבוצעו לטובת קטגוריה מסוימת או את כולם ובנוסף למיין את כל הרשימה לפי מחיר/קטגוריה/תאריך/קונה כרצונו.</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בדף זה </a:t>
            </a:r>
            <a:r>
              <a:rPr lang="he-IL" b="1" dirty="0">
                <a:latin typeface="Arial" panose="020B0604020202020204" pitchFamily="34" charset="0"/>
                <a:cs typeface="Arial" panose="020B0604020202020204" pitchFamily="34" charset="0"/>
              </a:rPr>
              <a:t>רק</a:t>
            </a:r>
            <a:r>
              <a:rPr lang="he-IL" dirty="0">
                <a:latin typeface="Arial" panose="020B0604020202020204" pitchFamily="34" charset="0"/>
                <a:cs typeface="Arial" panose="020B0604020202020204" pitchFamily="34" charset="0"/>
              </a:rPr>
              <a:t> המנהל יראה הודעה המסבירה לו שיש ברשותו אפשרות למחוק תשלום לא תקין או לא מאושר ע"י לחיצה ארוכה על התשלום, כמובן שלאחר שמחק תשלום המאזן יתעדכן.</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6" name="תמונה 5" descr="תמונה שמכילה שולחן&#10;&#10;התיאור נוצר באופן אוטומטי">
            <a:extLst>
              <a:ext uri="{FF2B5EF4-FFF2-40B4-BE49-F238E27FC236}">
                <a16:creationId xmlns:a16="http://schemas.microsoft.com/office/drawing/2014/main" id="{810F1C5C-1CE2-405A-91D9-256B9E383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247" y="221942"/>
            <a:ext cx="2784477" cy="6076895"/>
          </a:xfrm>
          <a:prstGeom prst="rect">
            <a:avLst/>
          </a:prstGeom>
        </p:spPr>
      </p:pic>
      <p:pic>
        <p:nvPicPr>
          <p:cNvPr id="8" name="תמונה 7" descr="תמונה שמכילה שולחן&#10;&#10;התיאור נוצר באופן אוטומטי">
            <a:extLst>
              <a:ext uri="{FF2B5EF4-FFF2-40B4-BE49-F238E27FC236}">
                <a16:creationId xmlns:a16="http://schemas.microsoft.com/office/drawing/2014/main" id="{CF54B531-8598-4AFD-A56A-DF1C73F9D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42" y="221942"/>
            <a:ext cx="2784477" cy="6076895"/>
          </a:xfrm>
          <a:prstGeom prst="rect">
            <a:avLst/>
          </a:prstGeom>
        </p:spPr>
      </p:pic>
    </p:spTree>
    <p:extLst>
      <p:ext uri="{BB962C8B-B14F-4D97-AF65-F5344CB8AC3E}">
        <p14:creationId xmlns:p14="http://schemas.microsoft.com/office/powerpoint/2010/main" val="207834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5220070" y="1005498"/>
            <a:ext cx="7486835"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דף ראשי-מנהל</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970318"/>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rPr>
              <a:t>יוצר הדירה הוא באופן אוטומטי המנהל והדף שלו זהה לחלוטין רק עם תוספת בתפריט והוא יכול לבצע פעולות נוספות כמו: שינוי שם דירה, הוספת שותפים נוספים, מחיקת שותפים, והעברת הרשאת המנהל לאדם אחר.</a:t>
            </a:r>
          </a:p>
          <a:p>
            <a:pPr marL="742950" lvl="1" indent="-285750" algn="r" rtl="1">
              <a:buFont typeface="Arial" panose="020B0604020202020204" pitchFamily="34" charset="0"/>
              <a:buChar char="•"/>
            </a:pPr>
            <a:endParaRPr lang="he-IL" dirty="0">
              <a:latin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rPr>
              <a:t>בלחיצה על כל אחת מהאפשרויות שניתנות לו יקפוץ למסך חלון דיאלוג ויאפשר לו לבצע את דרישתו. (תמונות בשקופית הבאה)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B35F928D-F94B-429D-8168-AB62854B4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402" y="143930"/>
            <a:ext cx="2809598" cy="6243551"/>
          </a:xfrm>
          <a:prstGeom prst="rect">
            <a:avLst/>
          </a:prstGeom>
        </p:spPr>
      </p:pic>
      <p:pic>
        <p:nvPicPr>
          <p:cNvPr id="7" name="תמונה 6">
            <a:extLst>
              <a:ext uri="{FF2B5EF4-FFF2-40B4-BE49-F238E27FC236}">
                <a16:creationId xmlns:a16="http://schemas.microsoft.com/office/drawing/2014/main" id="{9A822432-F364-44EF-8BB6-622B647B8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25" y="143930"/>
            <a:ext cx="2809598" cy="6243551"/>
          </a:xfrm>
          <a:prstGeom prst="rect">
            <a:avLst/>
          </a:prstGeom>
        </p:spPr>
      </p:pic>
    </p:spTree>
    <p:extLst>
      <p:ext uri="{BB962C8B-B14F-4D97-AF65-F5344CB8AC3E}">
        <p14:creationId xmlns:p14="http://schemas.microsoft.com/office/powerpoint/2010/main" val="867232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BBF66452-99A5-42A4-B5F5-BA31E41A8B8B}"/>
              </a:ext>
            </a:extLst>
          </p:cNvPr>
          <p:cNvSpPr txBox="1"/>
          <p:nvPr/>
        </p:nvSpPr>
        <p:spPr>
          <a:xfrm>
            <a:off x="408374" y="392528"/>
            <a:ext cx="11610256" cy="1754326"/>
          </a:xfrm>
          <a:prstGeom prst="rect">
            <a:avLst/>
          </a:prstGeom>
          <a:noFill/>
        </p:spPr>
        <p:txBody>
          <a:bodyPr wrap="square" rtlCol="1">
            <a:spAutoFit/>
          </a:bodyPr>
          <a:lstStyle/>
          <a:p>
            <a:pPr lvl="1" algn="r" rtl="1"/>
            <a:r>
              <a:rPr lang="he-IL" dirty="0">
                <a:latin typeface="Arial" panose="020B0604020202020204" pitchFamily="34" charset="0"/>
                <a:cs typeface="Arial" panose="020B0604020202020204" pitchFamily="34" charset="0"/>
              </a:rPr>
              <a:t>הוספת שותפים                        העברת הרשאת המנהל                      מחיקת שותפים                        שינוי שם דירה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D75CB9F5-BAAE-4CAC-AF6F-1DFBB8B6D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476" y="821184"/>
            <a:ext cx="2618691" cy="5819314"/>
          </a:xfrm>
          <a:prstGeom prst="rect">
            <a:avLst/>
          </a:prstGeom>
        </p:spPr>
      </p:pic>
      <p:pic>
        <p:nvPicPr>
          <p:cNvPr id="7" name="תמונה 6">
            <a:extLst>
              <a:ext uri="{FF2B5EF4-FFF2-40B4-BE49-F238E27FC236}">
                <a16:creationId xmlns:a16="http://schemas.microsoft.com/office/drawing/2014/main" id="{E46DC901-D33C-4CD8-BBDB-CF544B3EF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024" y="821183"/>
            <a:ext cx="2618691" cy="5819313"/>
          </a:xfrm>
          <a:prstGeom prst="rect">
            <a:avLst/>
          </a:prstGeom>
        </p:spPr>
      </p:pic>
      <p:pic>
        <p:nvPicPr>
          <p:cNvPr id="9" name="תמונה 8">
            <a:extLst>
              <a:ext uri="{FF2B5EF4-FFF2-40B4-BE49-F238E27FC236}">
                <a16:creationId xmlns:a16="http://schemas.microsoft.com/office/drawing/2014/main" id="{73B330ED-82E4-4299-8879-DD1D85CA4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938" y="821184"/>
            <a:ext cx="2618691" cy="5819313"/>
          </a:xfrm>
          <a:prstGeom prst="rect">
            <a:avLst/>
          </a:prstGeom>
        </p:spPr>
      </p:pic>
      <p:pic>
        <p:nvPicPr>
          <p:cNvPr id="13" name="תמונה 12">
            <a:extLst>
              <a:ext uri="{FF2B5EF4-FFF2-40B4-BE49-F238E27FC236}">
                <a16:creationId xmlns:a16="http://schemas.microsoft.com/office/drawing/2014/main" id="{1023D1B1-95F5-411E-9358-2A6316C70B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71" y="821182"/>
            <a:ext cx="2618691" cy="5819313"/>
          </a:xfrm>
          <a:prstGeom prst="rect">
            <a:avLst/>
          </a:prstGeom>
        </p:spPr>
      </p:pic>
    </p:spTree>
    <p:extLst>
      <p:ext uri="{BB962C8B-B14F-4D97-AF65-F5344CB8AC3E}">
        <p14:creationId xmlns:p14="http://schemas.microsoft.com/office/powerpoint/2010/main" val="2431677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1162238" y="1025237"/>
            <a:ext cx="7307507"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Firebase-Apartment</a:t>
            </a:r>
            <a:endParaRPr lang="he-IL"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506920" y="2136338"/>
            <a:ext cx="5180633" cy="2585323"/>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כך בנויה דירה ב-</a:t>
            </a:r>
            <a:r>
              <a:rPr lang="en-US" dirty="0">
                <a:latin typeface="Arial" panose="020B0604020202020204" pitchFamily="34" charset="0"/>
                <a:cs typeface="Arial" panose="020B0604020202020204" pitchFamily="34" charset="0"/>
              </a:rPr>
              <a:t>DB</a:t>
            </a:r>
            <a:r>
              <a:rPr lang="he-IL" dirty="0">
                <a:latin typeface="Arial" panose="020B0604020202020204" pitchFamily="34" charset="0"/>
                <a:cs typeface="Arial" panose="020B0604020202020204" pitchFamily="34" charset="0"/>
              </a:rPr>
              <a:t>.</a:t>
            </a: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הערכים בכל דירה הם: שם הדירה, מספר מזהה ייחודי של המנהל, שמות השותפים, התשלומים שבוצעו והמאזן של כל שותף עם כל אחד משאר השותפים בדירה.</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C38290F1-6298-474F-BA8A-BC5191E0E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47" y="2136338"/>
            <a:ext cx="5591553" cy="3239245"/>
          </a:xfrm>
          <a:prstGeom prst="rect">
            <a:avLst/>
          </a:prstGeom>
        </p:spPr>
      </p:pic>
    </p:spTree>
    <p:extLst>
      <p:ext uri="{BB962C8B-B14F-4D97-AF65-F5344CB8AC3E}">
        <p14:creationId xmlns:p14="http://schemas.microsoft.com/office/powerpoint/2010/main" val="98302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1162238" y="1025237"/>
            <a:ext cx="7307507"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Firebase-Apartment</a:t>
            </a:r>
            <a:endParaRPr lang="he-IL"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19301" y="2147118"/>
            <a:ext cx="5180633" cy="3693319"/>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דוגמא למאזן בתוך דירת שותפים- </a:t>
            </a:r>
          </a:p>
          <a:p>
            <a:pPr lvl="1" algn="r" rtl="1"/>
            <a:r>
              <a:rPr lang="he-IL" dirty="0">
                <a:latin typeface="Arial" panose="020B0604020202020204" pitchFamily="34" charset="0"/>
              </a:rPr>
              <a:t>בדירה זו יש 3 שותפים ולכל אחד יש מאזן אישי      עם 2 השותפים האחרים.</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בדוגמא רואים שהשותף האמצעי חייב לשותף אחד 150 ₪ ולשותף שני 74 ש"ח</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lvl="1" algn="r" rtl="1"/>
            <a:endParaRPr lang="he-IL" dirty="0">
              <a:latin typeface="Arial" panose="020B0604020202020204" pitchFamily="34" charset="0"/>
              <a:cs typeface="Arial" panose="020B0604020202020204" pitchFamily="34" charset="0"/>
            </a:endParaRPr>
          </a:p>
          <a:p>
            <a:pPr lvl="1" algn="r" rtl="1"/>
            <a:r>
              <a:rPr lang="he-IL" dirty="0">
                <a:latin typeface="Arial" panose="020B0604020202020204" pitchFamily="34" charset="0"/>
                <a:cs typeface="Arial" panose="020B0604020202020204" pitchFamily="34" charset="0"/>
              </a:rPr>
              <a:t> </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6" name="תמונה 5" descr="תמונה שמכילה טקסט&#10;&#10;התיאור נוצר באופן אוטומטי">
            <a:extLst>
              <a:ext uri="{FF2B5EF4-FFF2-40B4-BE49-F238E27FC236}">
                <a16:creationId xmlns:a16="http://schemas.microsoft.com/office/drawing/2014/main" id="{D782DFD2-BC3F-4A58-9956-E2E525188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66" y="2298292"/>
            <a:ext cx="5420023" cy="1806674"/>
          </a:xfrm>
          <a:prstGeom prst="rect">
            <a:avLst/>
          </a:prstGeom>
        </p:spPr>
      </p:pic>
    </p:spTree>
    <p:extLst>
      <p:ext uri="{BB962C8B-B14F-4D97-AF65-F5344CB8AC3E}">
        <p14:creationId xmlns:p14="http://schemas.microsoft.com/office/powerpoint/2010/main" val="1990389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1162238" y="1025237"/>
            <a:ext cx="7307507"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Firebase-Apartment</a:t>
            </a:r>
            <a:endParaRPr lang="he-IL"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19301" y="2147118"/>
            <a:ext cx="5180633" cy="3416320"/>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דוגמא לתשלום בתוך דירת שותפים- הערכים עבור כל תשלום הינם: סכום, תאריך הרכישה, מס מזהה של המשלם, מספר מזהה של השותפים שצריכים לחלק ביניהם את התשלום וסיבת הקנייה.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lvl="1" algn="r" rtl="1"/>
            <a:endParaRPr lang="he-IL" dirty="0">
              <a:latin typeface="Arial" panose="020B0604020202020204" pitchFamily="34" charset="0"/>
              <a:cs typeface="Arial" panose="020B0604020202020204" pitchFamily="34" charset="0"/>
            </a:endParaRPr>
          </a:p>
          <a:p>
            <a:pPr lvl="1" algn="r" rtl="1"/>
            <a:r>
              <a:rPr lang="he-IL" dirty="0">
                <a:latin typeface="Arial" panose="020B0604020202020204" pitchFamily="34" charset="0"/>
                <a:cs typeface="Arial" panose="020B0604020202020204" pitchFamily="34" charset="0"/>
              </a:rPr>
              <a:t> </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277DACBC-C459-4F5D-89A1-7E35EE612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238" y="2073227"/>
            <a:ext cx="4274941" cy="3311419"/>
          </a:xfrm>
          <a:prstGeom prst="rect">
            <a:avLst/>
          </a:prstGeom>
        </p:spPr>
      </p:pic>
    </p:spTree>
    <p:extLst>
      <p:ext uri="{BB962C8B-B14F-4D97-AF65-F5344CB8AC3E}">
        <p14:creationId xmlns:p14="http://schemas.microsoft.com/office/powerpoint/2010/main" val="1820741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6C31E12A-E58C-4CAA-A6C8-2589E6944942}"/>
              </a:ext>
            </a:extLst>
          </p:cNvPr>
          <p:cNvSpPr/>
          <p:nvPr/>
        </p:nvSpPr>
        <p:spPr>
          <a:xfrm>
            <a:off x="6232124" y="1032131"/>
            <a:ext cx="5125375"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דרישות מרכזיות</a:t>
            </a:r>
          </a:p>
        </p:txBody>
      </p:sp>
      <p:sp>
        <p:nvSpPr>
          <p:cNvPr id="5" name="תיבת טקסט 4">
            <a:extLst>
              <a:ext uri="{FF2B5EF4-FFF2-40B4-BE49-F238E27FC236}">
                <a16:creationId xmlns:a16="http://schemas.microsoft.com/office/drawing/2014/main" id="{F56A0F5A-393C-4A75-ABC7-0ABE86DC8ED3}"/>
              </a:ext>
            </a:extLst>
          </p:cNvPr>
          <p:cNvSpPr txBox="1"/>
          <p:nvPr/>
        </p:nvSpPr>
        <p:spPr>
          <a:xfrm>
            <a:off x="783924" y="2442642"/>
            <a:ext cx="10896399" cy="4493538"/>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t>השותף שיצר את הדירה יקרא ראש דירה ויקבל הרשאת מנהל.</a:t>
            </a:r>
          </a:p>
          <a:p>
            <a:pPr marL="742950" lvl="1" indent="-285750" algn="r" rtl="1">
              <a:buFont typeface="Arial" panose="020B0604020202020204" pitchFamily="34" charset="0"/>
              <a:buChar char="•"/>
            </a:pPr>
            <a:r>
              <a:rPr lang="he-IL" dirty="0"/>
              <a:t>ניתן להוסיף מס' שותפים בלתי מוגבל לכל דירה.</a:t>
            </a:r>
            <a:endParaRPr lang="he-IL" dirty="0">
              <a:latin typeface="Arial" panose="020B0604020202020204" pitchFamily="34" charset="0"/>
            </a:endParaRPr>
          </a:p>
          <a:p>
            <a:pPr marL="742950" lvl="1" indent="-285750" algn="r" rtl="1">
              <a:buFont typeface="Arial" panose="020B0604020202020204" pitchFamily="34" charset="0"/>
              <a:buChar char="•"/>
            </a:pPr>
            <a:r>
              <a:rPr lang="he-IL" dirty="0"/>
              <a:t>שותף יוכל להזין תשלום שביצע עבור "הדירה".</a:t>
            </a:r>
          </a:p>
          <a:p>
            <a:pPr marL="742950" lvl="1" indent="-285750" algn="r" rtl="1">
              <a:buFont typeface="Arial" panose="020B0604020202020204" pitchFamily="34" charset="0"/>
              <a:buChar char="•"/>
            </a:pPr>
            <a:r>
              <a:rPr lang="he-IL" dirty="0"/>
              <a:t>תיתנן אופציה לקטלג תשלום.</a:t>
            </a:r>
          </a:p>
          <a:p>
            <a:pPr marL="742950" lvl="1" indent="-285750" algn="r" rtl="1">
              <a:buFont typeface="Arial" panose="020B0604020202020204" pitchFamily="34" charset="0"/>
              <a:buChar char="•"/>
            </a:pPr>
            <a:r>
              <a:rPr lang="he-IL" dirty="0"/>
              <a:t>תינתן אפשרות לצרף \ להשמיט שותף מתשלום ספציפי.</a:t>
            </a:r>
          </a:p>
          <a:p>
            <a:pPr marL="742950" lvl="1" indent="-285750" algn="r" rtl="1">
              <a:buFont typeface="Arial" panose="020B0604020202020204" pitchFamily="34" charset="0"/>
              <a:buChar char="•"/>
            </a:pPr>
            <a:r>
              <a:rPr lang="he-IL" dirty="0"/>
              <a:t>המערכת תשמור על מאזן תקין בין כל שותף ושותף.</a:t>
            </a:r>
          </a:p>
          <a:p>
            <a:pPr marL="742950" lvl="1" indent="-285750" algn="r" rtl="1">
              <a:buFont typeface="Arial" panose="020B0604020202020204" pitchFamily="34" charset="0"/>
              <a:buChar char="•"/>
            </a:pPr>
            <a:r>
              <a:rPr lang="he-IL" dirty="0"/>
              <a:t>המערכת תציג תנועות אחרונות שבוצעו בדירה.</a:t>
            </a:r>
          </a:p>
          <a:p>
            <a:pPr marL="742950" lvl="1" indent="-285750" algn="r" rtl="1">
              <a:buFont typeface="Arial" panose="020B0604020202020204" pitchFamily="34" charset="0"/>
              <a:buChar char="•"/>
            </a:pPr>
            <a:r>
              <a:rPr lang="he-IL" dirty="0"/>
              <a:t>תיתנן אופציה לצפות במאזן לפי קטגוריות.</a:t>
            </a:r>
          </a:p>
          <a:p>
            <a:pPr marL="742950" lvl="1" indent="-285750" algn="r" rtl="1">
              <a:buFont typeface="Arial" panose="020B0604020202020204" pitchFamily="34" charset="0"/>
              <a:buChar char="•"/>
            </a:pPr>
            <a:r>
              <a:rPr lang="he-IL" dirty="0">
                <a:latin typeface="Calibri" panose="020F0502020204030204" pitchFamily="34" charset="0"/>
                <a:ea typeface="Calibri" panose="020F0502020204030204" pitchFamily="34" charset="0"/>
              </a:rPr>
              <a:t>מנהל יוכל לבצע מחיקה להוצאות לא תקינות/לא מאושרות.</a:t>
            </a:r>
          </a:p>
          <a:p>
            <a:pPr marL="742950" lvl="1" indent="-285750" algn="r" rtl="1">
              <a:buFont typeface="Arial" panose="020B0604020202020204" pitchFamily="34" charset="0"/>
              <a:buChar char="•"/>
            </a:pPr>
            <a:r>
              <a:rPr lang="he-IL" dirty="0">
                <a:latin typeface="Calibri" panose="020F0502020204030204" pitchFamily="34" charset="0"/>
                <a:ea typeface="Calibri" panose="020F0502020204030204" pitchFamily="34" charset="0"/>
              </a:rPr>
              <a:t>מנהל יוכל להוסיף/למחוק שותפים, לשנות שם דירה ולתת את תפקיד המנהל לשותף אחר.</a:t>
            </a:r>
            <a:endParaRPr lang="en-US" dirty="0">
              <a:latin typeface="Calibri" panose="020F0502020204030204" pitchFamily="34" charset="0"/>
              <a:ea typeface="Calibri" panose="020F0502020204030204" pitchFamily="34" charset="0"/>
            </a:endParaRPr>
          </a:p>
          <a:p>
            <a:pPr marL="742950" lvl="1" indent="-285750" algn="r" rtl="1">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Arial" panose="020B0604020202020204" pitchFamily="34" charset="0"/>
            </a:endParaRP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spTree>
    <p:extLst>
      <p:ext uri="{BB962C8B-B14F-4D97-AF65-F5344CB8AC3E}">
        <p14:creationId xmlns:p14="http://schemas.microsoft.com/office/powerpoint/2010/main" val="3307345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9000" b="-9000"/>
          </a:stretch>
        </a:blip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52F2030F-5A4F-476B-A68E-DF6F184AE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6" y="0"/>
            <a:ext cx="4764415" cy="6858000"/>
          </a:xfrm>
          <a:prstGeom prst="rect">
            <a:avLst/>
          </a:prstGeom>
        </p:spPr>
      </p:pic>
      <p:sp>
        <p:nvSpPr>
          <p:cNvPr id="5" name="מלבן 4">
            <a:extLst>
              <a:ext uri="{FF2B5EF4-FFF2-40B4-BE49-F238E27FC236}">
                <a16:creationId xmlns:a16="http://schemas.microsoft.com/office/drawing/2014/main" id="{E2FE14E8-F552-4469-B40C-3830C615BC5E}"/>
              </a:ext>
            </a:extLst>
          </p:cNvPr>
          <p:cNvSpPr/>
          <p:nvPr/>
        </p:nvSpPr>
        <p:spPr>
          <a:xfrm>
            <a:off x="6489576" y="1857754"/>
            <a:ext cx="5125375"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Use case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34438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6517734" y="1643896"/>
            <a:ext cx="5125375"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Activity </a:t>
            </a:r>
          </a:p>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תמונה 2">
            <a:extLst>
              <a:ext uri="{FF2B5EF4-FFF2-40B4-BE49-F238E27FC236}">
                <a16:creationId xmlns:a16="http://schemas.microsoft.com/office/drawing/2014/main" id="{A833F646-9543-43E1-A1AE-A23C1602A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3" y="0"/>
            <a:ext cx="5661943" cy="6858000"/>
          </a:xfrm>
          <a:prstGeom prst="rect">
            <a:avLst/>
          </a:prstGeom>
        </p:spPr>
      </p:pic>
    </p:spTree>
    <p:extLst>
      <p:ext uri="{BB962C8B-B14F-4D97-AF65-F5344CB8AC3E}">
        <p14:creationId xmlns:p14="http://schemas.microsoft.com/office/powerpoint/2010/main" val="2392534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8238478" y="1083076"/>
            <a:ext cx="3429740" cy="1769670"/>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Class </a:t>
            </a:r>
          </a:p>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תמונה 2">
            <a:extLst>
              <a:ext uri="{FF2B5EF4-FFF2-40B4-BE49-F238E27FC236}">
                <a16:creationId xmlns:a16="http://schemas.microsoft.com/office/drawing/2014/main" id="{B31F2B7D-14F0-4738-8C78-8CFA6E262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9" y="796585"/>
            <a:ext cx="7793571" cy="5040481"/>
          </a:xfrm>
          <a:prstGeom prst="rect">
            <a:avLst/>
          </a:prstGeom>
          <a:blipFill>
            <a:blip r:embed="rId2"/>
            <a:stretch>
              <a:fillRect/>
            </a:stretch>
          </a:blipFill>
        </p:spPr>
      </p:pic>
    </p:spTree>
    <p:extLst>
      <p:ext uri="{BB962C8B-B14F-4D97-AF65-F5344CB8AC3E}">
        <p14:creationId xmlns:p14="http://schemas.microsoft.com/office/powerpoint/2010/main" val="1134825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3601374" y="340622"/>
            <a:ext cx="4989251"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תמונה 6">
            <a:extLst>
              <a:ext uri="{FF2B5EF4-FFF2-40B4-BE49-F238E27FC236}">
                <a16:creationId xmlns:a16="http://schemas.microsoft.com/office/drawing/2014/main" id="{C1C0EAA1-A16B-45D0-8E0C-2D2B337D7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7" y="1564402"/>
            <a:ext cx="11252605" cy="4613479"/>
          </a:xfrm>
          <a:prstGeom prst="rect">
            <a:avLst/>
          </a:prstGeom>
        </p:spPr>
      </p:pic>
    </p:spTree>
    <p:extLst>
      <p:ext uri="{BB962C8B-B14F-4D97-AF65-F5344CB8AC3E}">
        <p14:creationId xmlns:p14="http://schemas.microsoft.com/office/powerpoint/2010/main" val="3382552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7910004" y="1200873"/>
            <a:ext cx="3802602"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Sequence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תמונה 6">
            <a:extLst>
              <a:ext uri="{FF2B5EF4-FFF2-40B4-BE49-F238E27FC236}">
                <a16:creationId xmlns:a16="http://schemas.microsoft.com/office/drawing/2014/main" id="{4EF4B772-0F6B-4102-B5D1-F147F5A31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68" y="238415"/>
            <a:ext cx="7848436" cy="6381169"/>
          </a:xfrm>
          <a:prstGeom prst="rect">
            <a:avLst/>
          </a:prstGeom>
        </p:spPr>
      </p:pic>
    </p:spTree>
    <p:extLst>
      <p:ext uri="{BB962C8B-B14F-4D97-AF65-F5344CB8AC3E}">
        <p14:creationId xmlns:p14="http://schemas.microsoft.com/office/powerpoint/2010/main" val="2081834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3533311" y="197630"/>
            <a:ext cx="5125375"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State machine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תמונה 6">
            <a:extLst>
              <a:ext uri="{FF2B5EF4-FFF2-40B4-BE49-F238E27FC236}">
                <a16:creationId xmlns:a16="http://schemas.microsoft.com/office/drawing/2014/main" id="{A865B8B0-6C25-4803-8D90-B325126A8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55" y="1969242"/>
            <a:ext cx="11411527" cy="4888758"/>
          </a:xfrm>
          <a:prstGeom prst="rect">
            <a:avLst/>
          </a:prstGeom>
        </p:spPr>
      </p:pic>
    </p:spTree>
    <p:extLst>
      <p:ext uri="{BB962C8B-B14F-4D97-AF65-F5344CB8AC3E}">
        <p14:creationId xmlns:p14="http://schemas.microsoft.com/office/powerpoint/2010/main" val="3304856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8531440" y="1350932"/>
            <a:ext cx="2636668"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ERD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תמונה 6">
            <a:extLst>
              <a:ext uri="{FF2B5EF4-FFF2-40B4-BE49-F238E27FC236}">
                <a16:creationId xmlns:a16="http://schemas.microsoft.com/office/drawing/2014/main" id="{E58E350B-D7F4-4C59-AE63-2855D8A0C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35" y="468746"/>
            <a:ext cx="8288650" cy="5920508"/>
          </a:xfrm>
          <a:prstGeom prst="rect">
            <a:avLst/>
          </a:prstGeom>
        </p:spPr>
      </p:pic>
    </p:spTree>
    <p:extLst>
      <p:ext uri="{BB962C8B-B14F-4D97-AF65-F5344CB8AC3E}">
        <p14:creationId xmlns:p14="http://schemas.microsoft.com/office/powerpoint/2010/main" val="2952927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847ED32D-6FFB-42C9-AB24-9E60481B333E}"/>
              </a:ext>
            </a:extLst>
          </p:cNvPr>
          <p:cNvSpPr/>
          <p:nvPr/>
        </p:nvSpPr>
        <p:spPr>
          <a:xfrm>
            <a:off x="3001818" y="175491"/>
            <a:ext cx="9190182"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a:p>
            <a:pPr algn="ctr"/>
            <a:r>
              <a:rPr lang="he-IL"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פערים בין התכנון לביצוע</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EB73CA9C-E092-46F9-8253-DDF118FA5474}"/>
              </a:ext>
            </a:extLst>
          </p:cNvPr>
          <p:cNvSpPr txBox="1"/>
          <p:nvPr/>
        </p:nvSpPr>
        <p:spPr>
          <a:xfrm>
            <a:off x="630315" y="2230205"/>
            <a:ext cx="11014229" cy="2308324"/>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rPr>
              <a:t>חשבנו להוסיף אופציה להעלות צילום של החשבונית עבור כל תשלום שבוצע אך לאחר מחשבה העדפנו לצאת מנקודת הנחה שהשותפים סומכים אחד על השני ובכל מקרה לתת למנהל אופציה למחוק תשלומים שהוא לא מאשר ובכך להפחית את </a:t>
            </a:r>
            <a:r>
              <a:rPr lang="he-IL" dirty="0" err="1">
                <a:latin typeface="Arial" panose="020B0604020202020204" pitchFamily="34" charset="0"/>
              </a:rPr>
              <a:t>הסירבול</a:t>
            </a:r>
            <a:r>
              <a:rPr lang="he-IL" dirty="0">
                <a:latin typeface="Arial" panose="020B0604020202020204" pitchFamily="34" charset="0"/>
              </a:rPr>
              <a:t> בתפעול ע"י השותפים ובכך לקצר להם כמה שאפשר את השימוש ב-"הוספת תשלום".</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spTree>
    <p:extLst>
      <p:ext uri="{BB962C8B-B14F-4D97-AF65-F5344CB8AC3E}">
        <p14:creationId xmlns:p14="http://schemas.microsoft.com/office/powerpoint/2010/main" val="26286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A0F275FD-DD94-4D28-9B6F-745571180B9B}"/>
              </a:ext>
            </a:extLst>
          </p:cNvPr>
          <p:cNvSpPr/>
          <p:nvPr/>
        </p:nvSpPr>
        <p:spPr>
          <a:xfrm>
            <a:off x="6330747" y="1010529"/>
            <a:ext cx="5180632"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תיאור המערכת</a:t>
            </a:r>
          </a:p>
        </p:txBody>
      </p:sp>
      <p:sp>
        <p:nvSpPr>
          <p:cNvPr id="7" name="תיבת טקסט 6">
            <a:extLst>
              <a:ext uri="{FF2B5EF4-FFF2-40B4-BE49-F238E27FC236}">
                <a16:creationId xmlns:a16="http://schemas.microsoft.com/office/drawing/2014/main" id="{4F4F9B7E-3938-498F-9418-70625149FBEE}"/>
              </a:ext>
            </a:extLst>
          </p:cNvPr>
          <p:cNvSpPr txBox="1"/>
          <p:nvPr/>
        </p:nvSpPr>
        <p:spPr>
          <a:xfrm>
            <a:off x="5993395" y="2354493"/>
            <a:ext cx="5180633" cy="4247317"/>
          </a:xfrm>
          <a:prstGeom prst="rect">
            <a:avLst/>
          </a:prstGeom>
          <a:noFill/>
        </p:spPr>
        <p:txBody>
          <a:bodyPr wrap="square" rtlCol="1">
            <a:spAutoFit/>
          </a:bodyPr>
          <a:lstStyle/>
          <a:p>
            <a:pPr marL="742950" lvl="1" indent="-285750" algn="r" rtl="1">
              <a:buFont typeface="Arial" panose="020B0604020202020204" pitchFamily="34" charset="0"/>
              <a:buChar char="•"/>
            </a:pPr>
            <a:r>
              <a:rPr lang="en-US" dirty="0"/>
              <a:t>Roomies</a:t>
            </a:r>
            <a:r>
              <a:rPr lang="he-IL" dirty="0"/>
              <a:t> מאפשרת לשותפים לעקוב אחרי ההוצאות השוטפות ולהתעדכן בכל זמן נתון במאזן שלהם מול כל אחד מהשותפים האחרים.</a:t>
            </a:r>
          </a:p>
          <a:p>
            <a:pPr algn="r" rtl="1"/>
            <a:endParaRPr lang="he-IL" dirty="0"/>
          </a:p>
          <a:p>
            <a:pPr marL="742950" lvl="1" indent="-285750" algn="r" rtl="1">
              <a:buFont typeface="Arial" panose="020B0604020202020204" pitchFamily="34" charset="0"/>
              <a:buChar char="•"/>
            </a:pPr>
            <a:r>
              <a:rPr lang="he-IL" dirty="0"/>
              <a:t>המטרה העיקרית של הפרויקט היא לספק פתרון יעיל להתנהלות הוגנת של חלוקת כספים בדירת שותפים ולמנוע טעויות בחלוקה ביניהם.</a:t>
            </a:r>
          </a:p>
          <a:p>
            <a:pPr marL="742950" lvl="1" indent="-285750" algn="r" rtl="1">
              <a:buFont typeface="Arial" panose="020B0604020202020204" pitchFamily="34" charset="0"/>
              <a:buChar char="•"/>
            </a:pPr>
            <a:endParaRPr lang="he-IL" dirty="0"/>
          </a:p>
          <a:p>
            <a:pPr marL="742950" lvl="1" indent="-285750" algn="r" rtl="1">
              <a:buFont typeface="Arial" panose="020B0604020202020204" pitchFamily="34" charset="0"/>
              <a:buChar char="•"/>
            </a:pPr>
            <a:r>
              <a:rPr lang="he-IL" dirty="0"/>
              <a:t>כפי שניתן לראות, במסך הראשי של האפליקציה יש אפשרות רישום ואפשרות התחברות (למשתמש קיים).</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9" name="תמונה 8">
            <a:extLst>
              <a:ext uri="{FF2B5EF4-FFF2-40B4-BE49-F238E27FC236}">
                <a16:creationId xmlns:a16="http://schemas.microsoft.com/office/drawing/2014/main" id="{AB759492-FB05-46D2-AA84-5511DDCC7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769" y="209144"/>
            <a:ext cx="2897870" cy="6439711"/>
          </a:xfrm>
          <a:prstGeom prst="rect">
            <a:avLst/>
          </a:prstGeom>
          <a:ln>
            <a:noFill/>
          </a:ln>
          <a:effectLst>
            <a:outerShdw blurRad="190500" sx="101000" sy="101000" algn="tl" rotWithShape="0">
              <a:srgbClr val="000000">
                <a:alpha val="70000"/>
              </a:srgbClr>
            </a:outerShdw>
            <a:reflection stA="45000" endPos="65000" dist="190500" dir="5400000" sy="-100000" algn="bl" rotWithShape="0"/>
            <a:softEdge rad="12700"/>
          </a:effectLst>
          <a:scene3d>
            <a:camera prst="orthographicFront"/>
            <a:lightRig rig="threePt" dir="t"/>
          </a:scene3d>
          <a:sp3d prstMaterial="softEdge"/>
        </p:spPr>
      </p:pic>
    </p:spTree>
    <p:extLst>
      <p:ext uri="{BB962C8B-B14F-4D97-AF65-F5344CB8AC3E}">
        <p14:creationId xmlns:p14="http://schemas.microsoft.com/office/powerpoint/2010/main" val="2704957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8008328" y="1003176"/>
            <a:ext cx="3974238"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הרשמה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4247317"/>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בלחיצה על "הרשמה" המשתמש יועבר לדף הבא ובו יצטרך להזין מינימום פרטים הנדרשים לרישום על מנת לגרום לנוחות המשתמש ולביצוע רישום מהיר ולא מסורבל.</a:t>
            </a:r>
          </a:p>
          <a:p>
            <a:pPr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אם המשתמש יחסיר אחד מהפרטים יופיע לו הערה שתסביר לו את מהות העיכוב ומה הוא נדרש לעשות. </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ברגע שהנתונים הוזנו כראוי יופיע סרגל התקדמות על מנת להמחיש למשתמש שהתקדמות מתרחשת ומיד יועבר לשלב הבא. </a:t>
            </a:r>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9" name="תמונה 8">
            <a:extLst>
              <a:ext uri="{FF2B5EF4-FFF2-40B4-BE49-F238E27FC236}">
                <a16:creationId xmlns:a16="http://schemas.microsoft.com/office/drawing/2014/main" id="{E79BFE3C-87D5-4A27-836F-BBA9ED8B3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34" y="512487"/>
            <a:ext cx="2536454" cy="5636562"/>
          </a:xfrm>
          <a:prstGeom prst="rect">
            <a:avLst/>
          </a:prstGeom>
        </p:spPr>
      </p:pic>
      <p:pic>
        <p:nvPicPr>
          <p:cNvPr id="13" name="תמונה 12">
            <a:extLst>
              <a:ext uri="{FF2B5EF4-FFF2-40B4-BE49-F238E27FC236}">
                <a16:creationId xmlns:a16="http://schemas.microsoft.com/office/drawing/2014/main" id="{158B8FA3-6821-46CF-9F89-605D745E0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334" y="512486"/>
            <a:ext cx="2536453" cy="5636562"/>
          </a:xfrm>
          <a:prstGeom prst="rect">
            <a:avLst/>
          </a:prstGeom>
          <a:effectLst/>
        </p:spPr>
      </p:pic>
    </p:spTree>
    <p:extLst>
      <p:ext uri="{BB962C8B-B14F-4D97-AF65-F5344CB8AC3E}">
        <p14:creationId xmlns:p14="http://schemas.microsoft.com/office/powerpoint/2010/main" val="3250181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7670306" y="1020932"/>
            <a:ext cx="3974238"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התחברות</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416320"/>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בלחיצה על "התחברות" המשתמש יועבר לדף הבא ובו יצטרך להזין את המייל והסיסמה שאיתם נרשם לאפליקציה.</a:t>
            </a:r>
          </a:p>
          <a:p>
            <a:pPr lvl="1"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כמו בתהליך הרישום גם כאן יופיע סרגל התקדמות ברגע שהנתונים הוזנו כראוי וכמו כן תקפוץ הודעה במקרה של נתונים שגויים שתפרט את הבעיה.</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392EE8A6-8FDE-4277-AE80-52C481629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581" y="526029"/>
            <a:ext cx="2612674" cy="5805942"/>
          </a:xfrm>
          <a:prstGeom prst="rect">
            <a:avLst/>
          </a:prstGeom>
        </p:spPr>
      </p:pic>
      <p:pic>
        <p:nvPicPr>
          <p:cNvPr id="10" name="תמונה 9">
            <a:extLst>
              <a:ext uri="{FF2B5EF4-FFF2-40B4-BE49-F238E27FC236}">
                <a16:creationId xmlns:a16="http://schemas.microsoft.com/office/drawing/2014/main" id="{B647B1E1-34DA-48A0-8C6E-4279DED92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78" y="526027"/>
            <a:ext cx="2612675" cy="5805944"/>
          </a:xfrm>
          <a:prstGeom prst="rect">
            <a:avLst/>
          </a:prstGeom>
        </p:spPr>
      </p:pic>
    </p:spTree>
    <p:extLst>
      <p:ext uri="{BB962C8B-B14F-4D97-AF65-F5344CB8AC3E}">
        <p14:creationId xmlns:p14="http://schemas.microsoft.com/office/powerpoint/2010/main" val="428789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1063149" y="983986"/>
            <a:ext cx="5400762"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Firebase-users</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6" name="תמונה 5" descr="תמונה שמכילה טקסט, מקורה, צילום מסך&#10;&#10;התיאור נוצר באופן אוטומטי">
            <a:extLst>
              <a:ext uri="{FF2B5EF4-FFF2-40B4-BE49-F238E27FC236}">
                <a16:creationId xmlns:a16="http://schemas.microsoft.com/office/drawing/2014/main" id="{4D913B6E-D908-4E25-9A74-4EB265C9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65" y="2507234"/>
            <a:ext cx="5281014" cy="1778439"/>
          </a:xfrm>
          <a:prstGeom prst="rect">
            <a:avLst/>
          </a:prstGeom>
        </p:spPr>
      </p:pic>
      <p:sp>
        <p:nvSpPr>
          <p:cNvPr id="9" name="תיבת טקסט 8">
            <a:extLst>
              <a:ext uri="{FF2B5EF4-FFF2-40B4-BE49-F238E27FC236}">
                <a16:creationId xmlns:a16="http://schemas.microsoft.com/office/drawing/2014/main" id="{8FB131C0-E1A2-4E9B-8E42-C1F6C31AB18F}"/>
              </a:ext>
            </a:extLst>
          </p:cNvPr>
          <p:cNvSpPr txBox="1"/>
          <p:nvPr/>
        </p:nvSpPr>
        <p:spPr>
          <a:xfrm>
            <a:off x="6463911" y="2304095"/>
            <a:ext cx="5180633" cy="3139321"/>
          </a:xfrm>
          <a:prstGeom prst="rect">
            <a:avLst/>
          </a:prstGeom>
          <a:noFill/>
        </p:spPr>
        <p:txBody>
          <a:bodyPr wrap="square" rtlCol="1">
            <a:spAutoFit/>
          </a:bodyPr>
          <a:lstStyle/>
          <a:p>
            <a:pPr lvl="1"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כך נראה משתמש ב-</a:t>
            </a:r>
            <a:r>
              <a:rPr lang="en-US" dirty="0">
                <a:latin typeface="Arial" panose="020B0604020202020204" pitchFamily="34" charset="0"/>
                <a:cs typeface="Arial" panose="020B0604020202020204" pitchFamily="34" charset="0"/>
              </a:rPr>
              <a:t>firebase</a:t>
            </a:r>
            <a:r>
              <a:rPr lang="he-IL" dirty="0">
                <a:latin typeface="Arial" panose="020B0604020202020204" pitchFamily="34" charset="0"/>
                <a:cs typeface="Arial" panose="020B0604020202020204" pitchFamily="34" charset="0"/>
              </a:rPr>
              <a:t>.</a:t>
            </a: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הערכים שיש לכל משתמש הם-</a:t>
            </a:r>
            <a:endParaRPr lang="en-US"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שם המשתמש, אימייל, מספר מזהה ייחודי של המשתמש ומספר מזהה ייחודי של הדירה אליה הוא שייך.</a:t>
            </a:r>
          </a:p>
          <a:p>
            <a:pPr lvl="1" algn="r" rtl="1"/>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spTree>
    <p:extLst>
      <p:ext uri="{BB962C8B-B14F-4D97-AF65-F5344CB8AC3E}">
        <p14:creationId xmlns:p14="http://schemas.microsoft.com/office/powerpoint/2010/main" val="422547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6373200" y="923277"/>
            <a:ext cx="5818800" cy="1015663"/>
          </a:xfrm>
          <a:prstGeom prst="rect">
            <a:avLst/>
          </a:prstGeom>
          <a:noFill/>
        </p:spPr>
        <p:txBody>
          <a:bodyPr wrap="square" lIns="91440" tIns="45720" rIns="91440" bIns="45720">
            <a:spAutoFit/>
          </a:bodyPr>
          <a:lstStyle/>
          <a:p>
            <a:pPr algn="ctr"/>
            <a:r>
              <a:rPr lang="he-IL"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יצירת דירה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416320"/>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מיד לאחר ההרשמה המשתמש יועבר לדף המאפשר לו לבחור אם ליצור דירה חדשה או להצטרף לאחת קיימת.</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אם יבחר ליצור דירה חדשה יפתח לו חלון דיאלוג מעל למסך הקיים שבו יוכל לבחור את שם הדירה  ולבחור את השותפים שברצונו לצרף.</a:t>
            </a:r>
          </a:p>
          <a:p>
            <a:pPr lvl="1" algn="r" rtl="1"/>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6" name="תמונה 5">
            <a:extLst>
              <a:ext uri="{FF2B5EF4-FFF2-40B4-BE49-F238E27FC236}">
                <a16:creationId xmlns:a16="http://schemas.microsoft.com/office/drawing/2014/main" id="{DFEEFB86-2D35-45CC-8D48-5F21F436E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95" y="372864"/>
            <a:ext cx="2683646" cy="5963657"/>
          </a:xfrm>
          <a:prstGeom prst="rect">
            <a:avLst/>
          </a:prstGeom>
        </p:spPr>
      </p:pic>
      <p:pic>
        <p:nvPicPr>
          <p:cNvPr id="9" name="תמונה 8">
            <a:extLst>
              <a:ext uri="{FF2B5EF4-FFF2-40B4-BE49-F238E27FC236}">
                <a16:creationId xmlns:a16="http://schemas.microsoft.com/office/drawing/2014/main" id="{CE581246-A405-46B7-94F4-7FB560986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295" y="372864"/>
            <a:ext cx="2722559" cy="6050133"/>
          </a:xfrm>
          <a:prstGeom prst="rect">
            <a:avLst/>
          </a:prstGeom>
        </p:spPr>
      </p:pic>
    </p:spTree>
    <p:extLst>
      <p:ext uri="{BB962C8B-B14F-4D97-AF65-F5344CB8AC3E}">
        <p14:creationId xmlns:p14="http://schemas.microsoft.com/office/powerpoint/2010/main" val="88526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6595142" y="1029809"/>
            <a:ext cx="5818800"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יצירת דירה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2585323"/>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בלחיצה על 'הוספת שותפים' ולאחר הענקת אישור גישה לפתיחת רכיב אחר בהתקן (אנשי קשר), יפתח אנשי הקשר במכשיר והמשתמש יוכל לבחור את כל שותפיו לדירה.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B0EFA4BF-B7BC-4031-A93E-DDE22A9C4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83" y="549041"/>
            <a:ext cx="2683647" cy="5963661"/>
          </a:xfrm>
          <a:prstGeom prst="rect">
            <a:avLst/>
          </a:prstGeom>
        </p:spPr>
      </p:pic>
      <p:pic>
        <p:nvPicPr>
          <p:cNvPr id="6" name="תמונה 5">
            <a:extLst>
              <a:ext uri="{FF2B5EF4-FFF2-40B4-BE49-F238E27FC236}">
                <a16:creationId xmlns:a16="http://schemas.microsoft.com/office/drawing/2014/main" id="{C0AECE0A-6D06-49F3-9BBC-0B78BCF83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666" y="549043"/>
            <a:ext cx="2683647" cy="5963659"/>
          </a:xfrm>
          <a:prstGeom prst="rect">
            <a:avLst/>
          </a:prstGeom>
        </p:spPr>
      </p:pic>
    </p:spTree>
    <p:extLst>
      <p:ext uri="{BB962C8B-B14F-4D97-AF65-F5344CB8AC3E}">
        <p14:creationId xmlns:p14="http://schemas.microsoft.com/office/powerpoint/2010/main" val="173239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6595142" y="1029809"/>
            <a:ext cx="5818800"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יצירת דירה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139321"/>
          </a:xfrm>
          <a:prstGeom prst="rect">
            <a:avLst/>
          </a:prstGeom>
          <a:noFill/>
        </p:spPr>
        <p:txBody>
          <a:bodyPr wrap="square" rtlCol="1">
            <a:spAutoFit/>
          </a:bodyPr>
          <a:lstStyle/>
          <a:p>
            <a:pPr lvl="1"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כאשר יזין את כל השותפים וילחץ על 'צור דירה' </a:t>
            </a:r>
            <a:r>
              <a:rPr lang="he-IL" dirty="0">
                <a:latin typeface="Arial" panose="020B0604020202020204" pitchFamily="34" charset="0"/>
              </a:rPr>
              <a:t>יתבקש להעניק אישור גישה לפתיחת רכיב אחר בהתקן (הודעות </a:t>
            </a:r>
            <a:r>
              <a:rPr lang="en-US" dirty="0">
                <a:latin typeface="Arial" panose="020B0604020202020204" pitchFamily="34" charset="0"/>
              </a:rPr>
              <a:t>SMS</a:t>
            </a:r>
            <a:r>
              <a:rPr lang="he-IL" dirty="0">
                <a:latin typeface="Arial" panose="020B0604020202020204" pitchFamily="34" charset="0"/>
              </a:rPr>
              <a:t>) וכאשר יאשר ישלח </a:t>
            </a:r>
            <a:r>
              <a:rPr lang="en-US" dirty="0">
                <a:latin typeface="Arial" panose="020B0604020202020204" pitchFamily="34" charset="0"/>
                <a:cs typeface="Arial" panose="020B0604020202020204" pitchFamily="34" charset="0"/>
              </a:rPr>
              <a:t>SMS</a:t>
            </a:r>
            <a:r>
              <a:rPr lang="he-IL" dirty="0">
                <a:latin typeface="Arial" panose="020B0604020202020204" pitchFamily="34" charset="0"/>
                <a:cs typeface="Arial" panose="020B0604020202020204" pitchFamily="34" charset="0"/>
              </a:rPr>
              <a:t> לכל אחד מהשותפים עם הזמנה להצטרף ל</a:t>
            </a:r>
            <a:r>
              <a:rPr lang="en-US" dirty="0">
                <a:latin typeface="Arial" panose="020B0604020202020204" pitchFamily="34" charset="0"/>
                <a:cs typeface="Arial" panose="020B0604020202020204" pitchFamily="34" charset="0"/>
              </a:rPr>
              <a:t>Roomies-</a:t>
            </a:r>
            <a:r>
              <a:rPr lang="he-IL" dirty="0">
                <a:latin typeface="Arial" panose="020B0604020202020204" pitchFamily="34" charset="0"/>
                <a:cs typeface="Arial" panose="020B0604020202020204" pitchFamily="34" charset="0"/>
              </a:rPr>
              <a:t> בצירוף קישור לאפליקציה. (מימין דוגמא להמחשה)</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11" name="תמונה 10" descr="תמונה שמכילה טקסט&#10;&#10;התיאור נוצר באופן אוטומטי">
            <a:extLst>
              <a:ext uri="{FF2B5EF4-FFF2-40B4-BE49-F238E27FC236}">
                <a16:creationId xmlns:a16="http://schemas.microsoft.com/office/drawing/2014/main" id="{9E02EDF5-0567-4EBF-969A-AAA75B314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68" y="681656"/>
            <a:ext cx="2699258" cy="5698434"/>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48721128-239B-48A8-95D9-A8FB1A410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1" y="681656"/>
            <a:ext cx="2564295" cy="5698434"/>
          </a:xfrm>
          <a:prstGeom prst="rect">
            <a:avLst/>
          </a:prstGeom>
        </p:spPr>
      </p:pic>
    </p:spTree>
    <p:extLst>
      <p:ext uri="{BB962C8B-B14F-4D97-AF65-F5344CB8AC3E}">
        <p14:creationId xmlns:p14="http://schemas.microsoft.com/office/powerpoint/2010/main" val="1918177434"/>
      </p:ext>
    </p:extLst>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916</TotalTime>
  <Words>1003</Words>
  <Application>Microsoft Office PowerPoint</Application>
  <PresentationFormat>מסך רחב</PresentationFormat>
  <Paragraphs>155</Paragraphs>
  <Slides>27</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2</vt:i4>
      </vt:variant>
      <vt:variant>
        <vt:lpstr>כותרות שקופיות</vt:lpstr>
      </vt:variant>
      <vt:variant>
        <vt:i4>27</vt:i4>
      </vt:variant>
    </vt:vector>
  </HeadingPairs>
  <TitlesOfParts>
    <vt:vector size="34" baseType="lpstr">
      <vt:lpstr>Algerian</vt:lpstr>
      <vt:lpstr>Arial</vt:lpstr>
      <vt:lpstr>Calibri</vt:lpstr>
      <vt:lpstr>Calibri Light</vt:lpstr>
      <vt:lpstr>Gill Sans MT</vt:lpstr>
      <vt:lpstr>גלריה</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אלחנן מהצרי</dc:creator>
  <cp:lastModifiedBy>אביחי ישראלי</cp:lastModifiedBy>
  <cp:revision>57</cp:revision>
  <dcterms:created xsi:type="dcterms:W3CDTF">2020-12-21T16:11:45Z</dcterms:created>
  <dcterms:modified xsi:type="dcterms:W3CDTF">2021-01-03T11:14:39Z</dcterms:modified>
</cp:coreProperties>
</file>